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6" r:id="rId2"/>
    <p:sldId id="257" r:id="rId3"/>
    <p:sldId id="258" r:id="rId4"/>
    <p:sldId id="259" r:id="rId5"/>
    <p:sldId id="269" r:id="rId6"/>
    <p:sldId id="260" r:id="rId7"/>
    <p:sldId id="261" r:id="rId8"/>
    <p:sldId id="270" r:id="rId9"/>
    <p:sldId id="262" r:id="rId10"/>
    <p:sldId id="271" r:id="rId11"/>
    <p:sldId id="263" r:id="rId12"/>
    <p:sldId id="272" r:id="rId13"/>
    <p:sldId id="264" r:id="rId14"/>
    <p:sldId id="273" r:id="rId15"/>
    <p:sldId id="274" r:id="rId16"/>
    <p:sldId id="275" r:id="rId17"/>
    <p:sldId id="265" r:id="rId18"/>
    <p:sldId id="276" r:id="rId19"/>
  </p:sldIdLst>
  <p:sldSz cx="9144000" cy="6858000" type="screen4x3"/>
  <p:notesSz cx="7053263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7087" autoAdjust="0"/>
  </p:normalViewPr>
  <p:slideViewPr>
    <p:cSldViewPr>
      <p:cViewPr varScale="1">
        <p:scale>
          <a:sx n="52" d="100"/>
          <a:sy n="52" d="100"/>
        </p:scale>
        <p:origin x="-181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68" y="-90"/>
      </p:cViewPr>
      <p:guideLst>
        <p:guide orient="horz" pos="2932"/>
        <p:guide pos="222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l">
              <a:defRPr sz="1200"/>
            </a:lvl1pPr>
          </a:lstStyle>
          <a:p>
            <a:r>
              <a:rPr lang="en-US" sz="2000" dirty="0">
                <a:latin typeface="Gill Sans Ultra Bold Condensed" pitchFamily="34" charset="0"/>
              </a:rPr>
              <a:t>Purity in Conscience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95217" y="0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r">
              <a:defRPr sz="1200"/>
            </a:lvl1pPr>
          </a:lstStyle>
          <a:p>
            <a:r>
              <a:rPr lang="en-US" dirty="0" smtClean="0"/>
              <a:t>April 14, 2013 PM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29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l">
              <a:defRPr sz="1200"/>
            </a:lvl1pPr>
          </a:lstStyle>
          <a:p>
            <a:r>
              <a:rPr lang="en-US" dirty="0" smtClean="0"/>
              <a:t>West Side church of Christ, Stan Cox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90312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95217" y="0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r">
              <a:defRPr sz="1200"/>
            </a:lvl1pPr>
          </a:lstStyle>
          <a:p>
            <a:fld id="{4ACA711D-A2AB-4220-9B74-62BDA0B2A530}" type="datetimeFigureOut">
              <a:rPr lang="en-US" smtClean="0"/>
              <a:t>4/14/2013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497" tIns="46749" rIns="93497" bIns="4674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5327" y="4421823"/>
            <a:ext cx="5642610" cy="4189095"/>
          </a:xfrm>
          <a:prstGeom prst="rect">
            <a:avLst/>
          </a:prstGeom>
        </p:spPr>
        <p:txBody>
          <a:bodyPr vert="horz" lIns="93497" tIns="46749" rIns="93497" bIns="4674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29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95217" y="8842029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r">
              <a:defRPr sz="1200"/>
            </a:lvl1pPr>
          </a:lstStyle>
          <a:p>
            <a:fld id="{17C44B98-1D71-4769-8024-44AE2EC79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7316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800" dirty="0"/>
              <a:t>Preached at West Side on April 14, 2013 PM</a:t>
            </a:r>
          </a:p>
          <a:p>
            <a:r>
              <a:rPr lang="en-US" sz="1800" dirty="0"/>
              <a:t>Print Slides: 1,12,14,15,16,18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C44B98-1D71-4769-8024-44AE2EC79EC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2215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93639-5876-4153-A32E-37BB2EC2F284}" type="datetimeFigureOut">
              <a:rPr lang="en-US" smtClean="0"/>
              <a:t>4/14/2013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5CF2D-D749-419F-8B42-08F32DFBD1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6403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93639-5876-4153-A32E-37BB2EC2F284}" type="datetimeFigureOut">
              <a:rPr lang="en-US" smtClean="0"/>
              <a:t>4/14/2013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5CF2D-D749-419F-8B42-08F32DFBD1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34489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93639-5876-4153-A32E-37BB2EC2F284}" type="datetimeFigureOut">
              <a:rPr lang="en-US" smtClean="0"/>
              <a:t>4/14/2013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5CF2D-D749-419F-8B42-08F32DFBD1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9217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93639-5876-4153-A32E-37BB2EC2F284}" type="datetimeFigureOut">
              <a:rPr lang="en-US" smtClean="0"/>
              <a:t>4/14/2013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5CF2D-D749-419F-8B42-08F32DFBD1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7037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93639-5876-4153-A32E-37BB2EC2F284}" type="datetimeFigureOut">
              <a:rPr lang="en-US" smtClean="0"/>
              <a:t>4/14/2013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5CF2D-D749-419F-8B42-08F32DFBD1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74616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93639-5876-4153-A32E-37BB2EC2F284}" type="datetimeFigureOut">
              <a:rPr lang="en-US" smtClean="0"/>
              <a:t>4/14/2013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5CF2D-D749-419F-8B42-08F32DFBD1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1659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93639-5876-4153-A32E-37BB2EC2F284}" type="datetimeFigureOut">
              <a:rPr lang="en-US" smtClean="0"/>
              <a:t>4/14/2013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5CF2D-D749-419F-8B42-08F32DFBD1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1858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93639-5876-4153-A32E-37BB2EC2F284}" type="datetimeFigureOut">
              <a:rPr lang="en-US" smtClean="0"/>
              <a:t>4/14/2013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5CF2D-D749-419F-8B42-08F32DFBD1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4188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93639-5876-4153-A32E-37BB2EC2F284}" type="datetimeFigureOut">
              <a:rPr lang="en-US" smtClean="0"/>
              <a:t>4/14/2013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5CF2D-D749-419F-8B42-08F32DFBD1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6561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93639-5876-4153-A32E-37BB2EC2F284}" type="datetimeFigureOut">
              <a:rPr lang="en-US" smtClean="0"/>
              <a:t>4/14/2013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5CF2D-D749-419F-8B42-08F32DFBD1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2024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93639-5876-4153-A32E-37BB2EC2F284}" type="datetimeFigureOut">
              <a:rPr lang="en-US" smtClean="0"/>
              <a:t>4/14/2013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5CF2D-D749-419F-8B42-08F32DFBD1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46146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brightnessContrast bright="-32000" contrast="34000"/>
                    </a14:imgEffect>
                  </a14:imgLayer>
                </a14:imgProps>
              </a:ext>
            </a:extLst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993639-5876-4153-A32E-37BB2EC2F284}" type="datetimeFigureOut">
              <a:rPr lang="en-US" smtClean="0"/>
              <a:t>4/14/2013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F5CF2D-D749-419F-8B42-08F32DFBD1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8607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Gill Sans Ultra Bold Condensed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71512" y="381000"/>
            <a:ext cx="7772400" cy="1241425"/>
          </a:xfrm>
        </p:spPr>
        <p:txBody>
          <a:bodyPr>
            <a:normAutofit/>
          </a:bodyPr>
          <a:lstStyle/>
          <a:p>
            <a:r>
              <a:rPr lang="en-US" sz="6000" dirty="0" smtClean="0"/>
              <a:t>Purity in Conscience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2012" y="4495800"/>
            <a:ext cx="7391400" cy="1752600"/>
          </a:xfrm>
        </p:spPr>
        <p:txBody>
          <a:bodyPr>
            <a:normAutofit lnSpcReduction="10000"/>
          </a:bodyPr>
          <a:lstStyle/>
          <a:p>
            <a:r>
              <a:rPr lang="en-US" sz="3600" b="1" dirty="0" smtClean="0">
                <a:solidFill>
                  <a:schemeClr val="tx1"/>
                </a:solidFill>
              </a:rPr>
              <a:t>The Bible overflows with exhortations to purity!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(1 John 5:18; 2 Timothy 2:22; James 4:8)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1026" name="Picture 2" descr="http://www.hprweb.com/wp-content/uploads/2012/03/right-and-wrong-decisions-4-525x279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1905000"/>
            <a:ext cx="6219825" cy="2381250"/>
          </a:xfrm>
          <a:prstGeom prst="rect">
            <a:avLst/>
          </a:prstGeom>
          <a:noFill/>
          <a:ln w="2540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71453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The Types of Consciences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953000"/>
          </a:xfrm>
        </p:spPr>
        <p:txBody>
          <a:bodyPr/>
          <a:lstStyle/>
          <a:p>
            <a:r>
              <a:rPr lang="en-US" sz="4800" b="1" dirty="0" smtClean="0"/>
              <a:t>Good</a:t>
            </a:r>
            <a:r>
              <a:rPr lang="en-US" dirty="0" smtClean="0"/>
              <a:t> </a:t>
            </a:r>
            <a:r>
              <a:rPr lang="en-US" sz="2800" dirty="0" smtClean="0"/>
              <a:t>(Acts 23:1; 1 Peter 3:15-16)</a:t>
            </a:r>
          </a:p>
          <a:p>
            <a:r>
              <a:rPr lang="en-US" sz="4800" b="1" dirty="0" smtClean="0"/>
              <a:t>Pure</a:t>
            </a:r>
            <a:r>
              <a:rPr lang="en-US" dirty="0" smtClean="0"/>
              <a:t> </a:t>
            </a:r>
            <a:r>
              <a:rPr lang="en-US" sz="2800" dirty="0" smtClean="0"/>
              <a:t>(1 Timothy 3:8-9)</a:t>
            </a:r>
          </a:p>
          <a:p>
            <a:r>
              <a:rPr lang="en-US" sz="4800" b="1" dirty="0" smtClean="0"/>
              <a:t>Weak/Defiled</a:t>
            </a:r>
            <a:r>
              <a:rPr lang="en-US" dirty="0" smtClean="0"/>
              <a:t> </a:t>
            </a:r>
            <a:r>
              <a:rPr lang="en-US" sz="2800" dirty="0" smtClean="0"/>
              <a:t>(1 Corinthians 8:7-12 Read)</a:t>
            </a:r>
          </a:p>
          <a:p>
            <a:r>
              <a:rPr lang="en-US" sz="4800" b="1" dirty="0" smtClean="0"/>
              <a:t>Evil</a:t>
            </a:r>
            <a:r>
              <a:rPr lang="en-US" dirty="0" smtClean="0"/>
              <a:t> </a:t>
            </a:r>
            <a:r>
              <a:rPr lang="en-US" sz="2800" dirty="0" smtClean="0"/>
              <a:t>(Hebrews 10:22)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304801"/>
            <a:ext cx="1924050" cy="946124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313406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4638"/>
            <a:ext cx="8305800" cy="944562"/>
          </a:xfrm>
        </p:spPr>
        <p:txBody>
          <a:bodyPr/>
          <a:lstStyle/>
          <a:p>
            <a:pPr algn="l"/>
            <a:r>
              <a:rPr lang="en-US" dirty="0" smtClean="0"/>
              <a:t>Hebrews 10:22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pPr marL="0" indent="236538">
              <a:buNone/>
            </a:pPr>
            <a:r>
              <a:rPr lang="en-US" dirty="0" smtClean="0"/>
              <a:t>Let us draw near with a true                             heart in full assurance of faith,                           having our hearts sprinkled from an </a:t>
            </a:r>
            <a:r>
              <a:rPr lang="en-US" u="sng" dirty="0" smtClean="0"/>
              <a:t>evil conscience</a:t>
            </a:r>
            <a:r>
              <a:rPr lang="en-US" dirty="0" smtClean="0"/>
              <a:t> and our bodies washed with pure water.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8628" y="304800"/>
            <a:ext cx="2377872" cy="121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4050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The Types of Consciences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953000"/>
          </a:xfrm>
        </p:spPr>
        <p:txBody>
          <a:bodyPr/>
          <a:lstStyle/>
          <a:p>
            <a:r>
              <a:rPr lang="en-US" sz="4800" b="1" dirty="0" smtClean="0"/>
              <a:t>Good</a:t>
            </a:r>
            <a:r>
              <a:rPr lang="en-US" dirty="0" smtClean="0"/>
              <a:t> </a:t>
            </a:r>
            <a:r>
              <a:rPr lang="en-US" sz="2800" dirty="0" smtClean="0"/>
              <a:t>(Acts 23:1; 1 Peter 3:15-16)</a:t>
            </a:r>
          </a:p>
          <a:p>
            <a:r>
              <a:rPr lang="en-US" sz="4800" b="1" dirty="0" smtClean="0"/>
              <a:t>Pure</a:t>
            </a:r>
            <a:r>
              <a:rPr lang="en-US" dirty="0" smtClean="0"/>
              <a:t> </a:t>
            </a:r>
            <a:r>
              <a:rPr lang="en-US" sz="2800" dirty="0" smtClean="0"/>
              <a:t>(1 Timothy 3:8-9)</a:t>
            </a:r>
          </a:p>
          <a:p>
            <a:r>
              <a:rPr lang="en-US" sz="4800" b="1" dirty="0" smtClean="0"/>
              <a:t>Weak/Defiled</a:t>
            </a:r>
            <a:r>
              <a:rPr lang="en-US" dirty="0" smtClean="0"/>
              <a:t> </a:t>
            </a:r>
            <a:r>
              <a:rPr lang="en-US" sz="2800" dirty="0" smtClean="0"/>
              <a:t>(1 Corinthians 8:7-12 Read)</a:t>
            </a:r>
          </a:p>
          <a:p>
            <a:r>
              <a:rPr lang="en-US" sz="4800" b="1" dirty="0" smtClean="0"/>
              <a:t>Evil</a:t>
            </a:r>
            <a:r>
              <a:rPr lang="en-US" dirty="0" smtClean="0"/>
              <a:t> </a:t>
            </a:r>
            <a:r>
              <a:rPr lang="en-US" sz="2800" dirty="0" smtClean="0"/>
              <a:t>(Hebrews 10:22)</a:t>
            </a:r>
          </a:p>
          <a:p>
            <a:r>
              <a:rPr lang="en-US" sz="4800" b="1" dirty="0" smtClean="0"/>
              <a:t>Seared</a:t>
            </a:r>
            <a:r>
              <a:rPr lang="en-US" dirty="0" smtClean="0"/>
              <a:t> </a:t>
            </a:r>
            <a:r>
              <a:rPr lang="en-US" sz="2800" dirty="0" smtClean="0"/>
              <a:t>(1 Timothy 4:1-3)</a:t>
            </a:r>
            <a:endParaRPr lang="en-US" sz="28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304801"/>
            <a:ext cx="1924050" cy="946124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05941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4638"/>
            <a:ext cx="8305800" cy="944562"/>
          </a:xfrm>
        </p:spPr>
        <p:txBody>
          <a:bodyPr/>
          <a:lstStyle/>
          <a:p>
            <a:pPr algn="l"/>
            <a:r>
              <a:rPr lang="en-US" dirty="0" smtClean="0"/>
              <a:t>1 Timothy 4:1-3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pPr marL="0" indent="236538">
              <a:buNone/>
            </a:pPr>
            <a:r>
              <a:rPr lang="en-US" dirty="0" smtClean="0"/>
              <a:t>Now the Spirit expressly says                              that in latter times some will                           depart from the faith, giving heed to deceiving spirits and doctrines of demons, </a:t>
            </a:r>
            <a:r>
              <a:rPr lang="en-US" baseline="30000" dirty="0" smtClean="0"/>
              <a:t>2 </a:t>
            </a:r>
            <a:r>
              <a:rPr lang="en-US" dirty="0" smtClean="0"/>
              <a:t>speaking lies in hypocrisy, having their own </a:t>
            </a:r>
            <a:r>
              <a:rPr lang="en-US" u="sng" dirty="0" smtClean="0"/>
              <a:t>conscience seared </a:t>
            </a:r>
            <a:r>
              <a:rPr lang="en-US" dirty="0" smtClean="0"/>
              <a:t>with a hot iron, </a:t>
            </a:r>
            <a:r>
              <a:rPr lang="en-US" baseline="30000" dirty="0" smtClean="0"/>
              <a:t>3 </a:t>
            </a:r>
            <a:r>
              <a:rPr lang="en-US" dirty="0" smtClean="0"/>
              <a:t>forbidding to marry, </a:t>
            </a:r>
            <a:r>
              <a:rPr lang="en-US" i="1" dirty="0" smtClean="0"/>
              <a:t>and commanding</a:t>
            </a:r>
            <a:r>
              <a:rPr lang="en-US" dirty="0" smtClean="0"/>
              <a:t> to abstain from foods which God created to be received with thanksgiving by those who believe and know the truth.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8628" y="304800"/>
            <a:ext cx="2377872" cy="121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4050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pPr algn="l"/>
            <a:r>
              <a:rPr lang="en-US" dirty="0" smtClean="0"/>
              <a:t>Definition – Conscience: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8458200" cy="5105400"/>
          </a:xfrm>
        </p:spPr>
        <p:txBody>
          <a:bodyPr>
            <a:normAutofit/>
          </a:bodyPr>
          <a:lstStyle/>
          <a:p>
            <a:r>
              <a:rPr lang="en-US" dirty="0" smtClean="0"/>
              <a:t>Greek (</a:t>
            </a:r>
            <a:r>
              <a:rPr lang="en-US" dirty="0" err="1" smtClean="0"/>
              <a:t>suneidesis</a:t>
            </a:r>
            <a:r>
              <a:rPr lang="en-US" dirty="0" smtClean="0"/>
              <a:t>) – A knowing with one’s self; consciousness</a:t>
            </a:r>
          </a:p>
          <a:p>
            <a:pPr lvl="1"/>
            <a:r>
              <a:rPr lang="en-US" dirty="0" smtClean="0"/>
              <a:t>Used for both conscience and consciousness</a:t>
            </a:r>
          </a:p>
          <a:p>
            <a:pPr lvl="1"/>
            <a:r>
              <a:rPr lang="en-US" dirty="0" smtClean="0"/>
              <a:t>Self awareness (esp. with regard to right and wrong)</a:t>
            </a:r>
          </a:p>
          <a:p>
            <a:r>
              <a:rPr lang="en-US" dirty="0" smtClean="0"/>
              <a:t>Simplest definition – </a:t>
            </a:r>
          </a:p>
          <a:p>
            <a:pPr marL="0" indent="0" algn="ctr">
              <a:buNone/>
            </a:pPr>
            <a:r>
              <a:rPr lang="en-US" b="1" dirty="0" smtClean="0"/>
              <a:t>That feeling of pleasure or accomplishment when we do something we think is right, and that feeling of pain or shame when we do something we think is wrong.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983490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62000"/>
          </a:xfrm>
        </p:spPr>
        <p:txBody>
          <a:bodyPr/>
          <a:lstStyle/>
          <a:p>
            <a:pPr algn="l"/>
            <a:r>
              <a:rPr lang="en-US" dirty="0" smtClean="0"/>
              <a:t>Conscience Alone is not Enough!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102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Paul, as an example, always had a good conscience</a:t>
            </a:r>
          </a:p>
          <a:p>
            <a:pPr marL="0" indent="0">
              <a:buNone/>
            </a:pPr>
            <a:endParaRPr lang="en-US" sz="1200" dirty="0" smtClean="0"/>
          </a:p>
          <a:p>
            <a:pPr marL="0" indent="0">
              <a:buNone/>
            </a:pPr>
            <a:r>
              <a:rPr lang="en-US" i="1" dirty="0" smtClean="0"/>
              <a:t>     “Then Paul, looking earnestly at the council, said, ‘Men and brethren, I have lived in all good conscience until this day.’” </a:t>
            </a:r>
            <a:r>
              <a:rPr lang="en-US" dirty="0" smtClean="0"/>
              <a:t>(Acts 23:1)</a:t>
            </a:r>
          </a:p>
          <a:p>
            <a:pPr marL="0" indent="0">
              <a:buNone/>
            </a:pPr>
            <a:endParaRPr lang="en-US" sz="1200" dirty="0" smtClean="0"/>
          </a:p>
          <a:p>
            <a:r>
              <a:rPr lang="en-US" dirty="0" smtClean="0"/>
              <a:t>He was a sincere man, even before becoming a Christian.</a:t>
            </a:r>
          </a:p>
          <a:p>
            <a:pPr lvl="1"/>
            <a:r>
              <a:rPr lang="en-US" b="1" dirty="0" smtClean="0"/>
              <a:t>And yet, he persecuted the church of God!</a:t>
            </a:r>
          </a:p>
          <a:p>
            <a:r>
              <a:rPr lang="en-US" b="1" dirty="0" smtClean="0"/>
              <a:t>Our conscience must be taught, lest it mislead us! (Jeremiah 10:23; Proverbs 14:12)</a:t>
            </a:r>
          </a:p>
        </p:txBody>
      </p:sp>
    </p:spTree>
    <p:extLst>
      <p:ext uri="{BB962C8B-B14F-4D97-AF65-F5344CB8AC3E}">
        <p14:creationId xmlns:p14="http://schemas.microsoft.com/office/powerpoint/2010/main" val="623792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62000"/>
          </a:xfrm>
        </p:spPr>
        <p:txBody>
          <a:bodyPr/>
          <a:lstStyle/>
          <a:p>
            <a:pPr algn="l"/>
            <a:r>
              <a:rPr lang="en-US" dirty="0" smtClean="0"/>
              <a:t>Application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10200"/>
          </a:xfrm>
        </p:spPr>
        <p:txBody>
          <a:bodyPr>
            <a:normAutofit lnSpcReduction="10000"/>
          </a:bodyPr>
          <a:lstStyle/>
          <a:p>
            <a:r>
              <a:rPr lang="en-US" i="1" dirty="0" smtClean="0"/>
              <a:t>First</a:t>
            </a:r>
            <a:r>
              <a:rPr lang="en-US" dirty="0" smtClean="0"/>
              <a:t>, study diligently to educate the conscience (so those feelings of joy or shame are accurate) (cf. 2 Timothy 2:15)</a:t>
            </a:r>
          </a:p>
          <a:p>
            <a:r>
              <a:rPr lang="en-US" i="1" dirty="0" smtClean="0"/>
              <a:t>Second</a:t>
            </a:r>
            <a:r>
              <a:rPr lang="en-US" dirty="0" smtClean="0"/>
              <a:t>, after determining what God’s will is, </a:t>
            </a:r>
            <a:r>
              <a:rPr lang="en-US" b="1" dirty="0" smtClean="0"/>
              <a:t>always listen to your conscience </a:t>
            </a:r>
            <a:r>
              <a:rPr lang="en-US" dirty="0" smtClean="0"/>
              <a:t>(Note: it is a sin NOT to, cf. Romans 14:23, “But he who doubts is condemned if he eats, because he does not eat from faith; for whatever is not from faith is sin.”)</a:t>
            </a:r>
          </a:p>
          <a:p>
            <a:r>
              <a:rPr lang="en-US" i="1" dirty="0" smtClean="0"/>
              <a:t>Third</a:t>
            </a:r>
            <a:r>
              <a:rPr lang="en-US" dirty="0" smtClean="0"/>
              <a:t>, beware a seared conscience (Rom. 1:20-22)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304801"/>
            <a:ext cx="1924050" cy="946124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94185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305800" cy="944562"/>
          </a:xfrm>
        </p:spPr>
        <p:txBody>
          <a:bodyPr/>
          <a:lstStyle/>
          <a:p>
            <a:pPr algn="l"/>
            <a:r>
              <a:rPr lang="en-US" dirty="0" smtClean="0"/>
              <a:t>Romans 1:20-22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257800"/>
          </a:xfrm>
        </p:spPr>
        <p:txBody>
          <a:bodyPr>
            <a:normAutofit/>
          </a:bodyPr>
          <a:lstStyle/>
          <a:p>
            <a:pPr marL="0" indent="236538">
              <a:buNone/>
            </a:pPr>
            <a:r>
              <a:rPr lang="en-US" dirty="0" smtClean="0"/>
              <a:t>For since the creation of the                         world His invisible </a:t>
            </a:r>
            <a:r>
              <a:rPr lang="en-US" i="1" dirty="0" smtClean="0"/>
              <a:t>attributes</a:t>
            </a:r>
            <a:r>
              <a:rPr lang="en-US" dirty="0" smtClean="0"/>
              <a:t> are                  clearly seen, being understood by the things that are made, </a:t>
            </a:r>
            <a:r>
              <a:rPr lang="en-US" i="1" dirty="0" smtClean="0"/>
              <a:t>even</a:t>
            </a:r>
            <a:r>
              <a:rPr lang="en-US" dirty="0" smtClean="0"/>
              <a:t> His eternal power and Godhead, so that they are without excuse, </a:t>
            </a:r>
            <a:r>
              <a:rPr lang="en-US" baseline="30000" dirty="0" smtClean="0"/>
              <a:t>21 </a:t>
            </a:r>
            <a:r>
              <a:rPr lang="en-US" dirty="0" smtClean="0"/>
              <a:t>because, although they knew God, they did not glorify </a:t>
            </a:r>
            <a:r>
              <a:rPr lang="en-US" i="1" dirty="0" smtClean="0"/>
              <a:t>Him</a:t>
            </a:r>
            <a:r>
              <a:rPr lang="en-US" dirty="0" smtClean="0"/>
              <a:t> as God, nor were thankful, </a:t>
            </a:r>
            <a:r>
              <a:rPr lang="en-US" u="sng" dirty="0" smtClean="0"/>
              <a:t>but became futile in their thoughts, and their foolish hearts were darkened</a:t>
            </a:r>
            <a:r>
              <a:rPr lang="en-US" dirty="0" smtClean="0"/>
              <a:t>. </a:t>
            </a:r>
            <a:r>
              <a:rPr lang="en-US" baseline="30000" dirty="0" smtClean="0"/>
              <a:t>22 </a:t>
            </a:r>
            <a:r>
              <a:rPr lang="en-US" dirty="0" smtClean="0"/>
              <a:t>Professing to be wise, they became fools.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8628" y="304800"/>
            <a:ext cx="2377872" cy="121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4050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6219" y="228600"/>
            <a:ext cx="7772400" cy="1241425"/>
          </a:xfrm>
        </p:spPr>
        <p:txBody>
          <a:bodyPr>
            <a:normAutofit/>
          </a:bodyPr>
          <a:lstStyle/>
          <a:p>
            <a:pPr algn="l"/>
            <a:r>
              <a:rPr lang="en-US" sz="6000" dirty="0" smtClean="0"/>
              <a:t>Conclusion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2012" y="1524000"/>
            <a:ext cx="7391400" cy="4724400"/>
          </a:xfrm>
        </p:spPr>
        <p:txBody>
          <a:bodyPr>
            <a:normAutofit/>
          </a:bodyPr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To maintain purity of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conscience, we must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always heed what our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conscience tell us to do!</a:t>
            </a:r>
          </a:p>
          <a:p>
            <a:pPr algn="l"/>
            <a:endParaRPr lang="en-US" sz="2000" dirty="0">
              <a:solidFill>
                <a:schemeClr val="tx1"/>
              </a:solidFill>
            </a:endParaRPr>
          </a:p>
          <a:p>
            <a:pPr algn="l"/>
            <a:r>
              <a:rPr lang="en-US" sz="3600" dirty="0" smtClean="0">
                <a:solidFill>
                  <a:schemeClr val="tx1"/>
                </a:solidFill>
              </a:rPr>
              <a:t>So, gain all the information you can from God’s word so that you can form correct judgments, and then give heed to the urge of your conscience!</a:t>
            </a:r>
          </a:p>
        </p:txBody>
      </p:sp>
      <p:pic>
        <p:nvPicPr>
          <p:cNvPr id="1026" name="Picture 2" descr="http://www.hprweb.com/wp-content/uploads/2012/03/right-and-wrong-decisions-4-525x27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9517" y="533400"/>
            <a:ext cx="3226308" cy="2209800"/>
          </a:xfrm>
          <a:prstGeom prst="rect">
            <a:avLst/>
          </a:prstGeom>
          <a:noFill/>
          <a:ln w="2540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38847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4638"/>
            <a:ext cx="8305800" cy="944562"/>
          </a:xfrm>
        </p:spPr>
        <p:txBody>
          <a:bodyPr/>
          <a:lstStyle/>
          <a:p>
            <a:pPr algn="l"/>
            <a:r>
              <a:rPr lang="en-US" dirty="0" smtClean="0"/>
              <a:t>I John 5:18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pPr marL="0" indent="236538">
              <a:buNone/>
            </a:pPr>
            <a:r>
              <a:rPr lang="en-US" dirty="0" smtClean="0"/>
              <a:t>We know that whoever is born                              of God does not sin; but he who                              has been born of God keeps himself, and the wicked one does not touch him.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8628" y="304800"/>
            <a:ext cx="2377872" cy="121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6852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4638"/>
            <a:ext cx="8305800" cy="944562"/>
          </a:xfrm>
        </p:spPr>
        <p:txBody>
          <a:bodyPr/>
          <a:lstStyle/>
          <a:p>
            <a:pPr algn="l"/>
            <a:r>
              <a:rPr lang="en-US" dirty="0" smtClean="0"/>
              <a:t>2 Timothy 2:22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pPr marL="0" indent="236538">
              <a:buNone/>
            </a:pPr>
            <a:r>
              <a:rPr lang="en-US" dirty="0" smtClean="0"/>
              <a:t>Flee also youthful lusts; but                              pursue righteousness, faith, love,                       peace with those who call on the Lord out of a pure heart.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8628" y="304800"/>
            <a:ext cx="2377872" cy="121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4050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4638"/>
            <a:ext cx="8305800" cy="944562"/>
          </a:xfrm>
        </p:spPr>
        <p:txBody>
          <a:bodyPr/>
          <a:lstStyle/>
          <a:p>
            <a:pPr algn="l"/>
            <a:r>
              <a:rPr lang="en-US" dirty="0" smtClean="0"/>
              <a:t>James 4:8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pPr marL="0" indent="236538">
              <a:buNone/>
            </a:pPr>
            <a:r>
              <a:rPr lang="en-US" dirty="0" smtClean="0"/>
              <a:t>Draw near to God and He will                        draw near to  you.  Cleanse your                       hands, you sinners; and purify your hearts, you double-minded.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8628" y="304800"/>
            <a:ext cx="2377872" cy="121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4050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The Types of Consciences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953000"/>
          </a:xfrm>
        </p:spPr>
        <p:txBody>
          <a:bodyPr/>
          <a:lstStyle/>
          <a:p>
            <a:r>
              <a:rPr lang="en-US" sz="4800" b="1" dirty="0" smtClean="0"/>
              <a:t>Good</a:t>
            </a:r>
            <a:r>
              <a:rPr lang="en-US" dirty="0" smtClean="0"/>
              <a:t> </a:t>
            </a:r>
            <a:r>
              <a:rPr lang="en-US" sz="2800" dirty="0" smtClean="0"/>
              <a:t>(Acts 23:1; 1 Peter 3:15-16)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304801"/>
            <a:ext cx="1924050" cy="946124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96153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4638"/>
            <a:ext cx="8305800" cy="944562"/>
          </a:xfrm>
        </p:spPr>
        <p:txBody>
          <a:bodyPr/>
          <a:lstStyle/>
          <a:p>
            <a:pPr algn="l"/>
            <a:r>
              <a:rPr lang="en-US" dirty="0" smtClean="0"/>
              <a:t>Acts 23:1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pPr marL="0" indent="236538">
              <a:buNone/>
            </a:pPr>
            <a:r>
              <a:rPr lang="en-US" dirty="0" smtClean="0"/>
              <a:t>Then Paul, looking earnestly at                              the council, said, “Men </a:t>
            </a:r>
            <a:r>
              <a:rPr lang="en-US" i="1" dirty="0" smtClean="0"/>
              <a:t>and</a:t>
            </a:r>
            <a:r>
              <a:rPr lang="en-US" dirty="0" smtClean="0"/>
              <a:t> brethren,                        I have lived in all </a:t>
            </a:r>
            <a:r>
              <a:rPr lang="en-US" u="sng" dirty="0" smtClean="0"/>
              <a:t>good conscience</a:t>
            </a:r>
            <a:r>
              <a:rPr lang="en-US" dirty="0" smtClean="0"/>
              <a:t> before God until this day.”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8628" y="304800"/>
            <a:ext cx="2377872" cy="121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4050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4638"/>
            <a:ext cx="8305800" cy="944562"/>
          </a:xfrm>
        </p:spPr>
        <p:txBody>
          <a:bodyPr/>
          <a:lstStyle/>
          <a:p>
            <a:pPr algn="l"/>
            <a:r>
              <a:rPr lang="en-US" dirty="0" smtClean="0"/>
              <a:t>1 Peter 3:15-16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pPr marL="0" indent="236538">
              <a:buNone/>
            </a:pPr>
            <a:r>
              <a:rPr lang="en-US" dirty="0" smtClean="0"/>
              <a:t>But sanctify the Lord God in                              your hearts, and always </a:t>
            </a:r>
            <a:r>
              <a:rPr lang="en-US" i="1" dirty="0" smtClean="0"/>
              <a:t>be</a:t>
            </a:r>
            <a:r>
              <a:rPr lang="en-US" dirty="0" smtClean="0"/>
              <a:t> ready                             to </a:t>
            </a:r>
            <a:r>
              <a:rPr lang="en-US" i="1" dirty="0" smtClean="0"/>
              <a:t>give</a:t>
            </a:r>
            <a:r>
              <a:rPr lang="en-US" dirty="0" smtClean="0"/>
              <a:t> a defense to everyone who asks you a reason for the hope that is in you, with meekness and fear; </a:t>
            </a:r>
            <a:r>
              <a:rPr lang="en-US" baseline="30000" dirty="0" smtClean="0"/>
              <a:t>16 </a:t>
            </a:r>
            <a:r>
              <a:rPr lang="en-US" dirty="0" smtClean="0"/>
              <a:t>having a </a:t>
            </a:r>
            <a:r>
              <a:rPr lang="en-US" u="sng" dirty="0" smtClean="0"/>
              <a:t>good conscience</a:t>
            </a:r>
            <a:r>
              <a:rPr lang="en-US" dirty="0" smtClean="0"/>
              <a:t>, that when they defame you as evildoers, those who revile your good conduct in Christ may be ashamed.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8628" y="304800"/>
            <a:ext cx="2377872" cy="121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4050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The Types of Consciences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953000"/>
          </a:xfrm>
        </p:spPr>
        <p:txBody>
          <a:bodyPr/>
          <a:lstStyle/>
          <a:p>
            <a:r>
              <a:rPr lang="en-US" sz="4800" b="1" dirty="0" smtClean="0"/>
              <a:t>Good</a:t>
            </a:r>
            <a:r>
              <a:rPr lang="en-US" dirty="0" smtClean="0"/>
              <a:t> </a:t>
            </a:r>
            <a:r>
              <a:rPr lang="en-US" sz="2800" dirty="0" smtClean="0"/>
              <a:t>(Acts 23:1; 1 Peter 3:15-16)</a:t>
            </a:r>
          </a:p>
          <a:p>
            <a:r>
              <a:rPr lang="en-US" sz="4800" b="1" dirty="0" smtClean="0"/>
              <a:t>Pure</a:t>
            </a:r>
            <a:r>
              <a:rPr lang="en-US" dirty="0" smtClean="0"/>
              <a:t> </a:t>
            </a:r>
            <a:r>
              <a:rPr lang="en-US" sz="2800" dirty="0" smtClean="0"/>
              <a:t>(1 Timothy 3:8-9)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304801"/>
            <a:ext cx="1924050" cy="946124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43221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4638"/>
            <a:ext cx="8305800" cy="944562"/>
          </a:xfrm>
        </p:spPr>
        <p:txBody>
          <a:bodyPr/>
          <a:lstStyle/>
          <a:p>
            <a:pPr algn="l"/>
            <a:r>
              <a:rPr lang="en-US" dirty="0" smtClean="0"/>
              <a:t>1 Timothy 3:8-9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pPr marL="0" indent="236538">
              <a:buNone/>
            </a:pPr>
            <a:r>
              <a:rPr lang="en-US" dirty="0" smtClean="0"/>
              <a:t>Likewise deacons </a:t>
            </a:r>
            <a:r>
              <a:rPr lang="en-US" i="1" dirty="0" smtClean="0"/>
              <a:t>must be</a:t>
            </a:r>
            <a:r>
              <a:rPr lang="en-US" dirty="0" smtClean="0"/>
              <a:t>                               reverent, not double-tongued,                            not given to much wine, not greedy for money, </a:t>
            </a:r>
            <a:r>
              <a:rPr lang="en-US" baseline="30000" dirty="0" smtClean="0"/>
              <a:t>9 </a:t>
            </a:r>
            <a:r>
              <a:rPr lang="en-US" dirty="0" smtClean="0"/>
              <a:t>holding the mystery of the faith with a </a:t>
            </a:r>
            <a:r>
              <a:rPr lang="en-US" u="sng" dirty="0" smtClean="0"/>
              <a:t>pure conscience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8628" y="304800"/>
            <a:ext cx="2377872" cy="121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4050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688</Words>
  <Application>Microsoft Office PowerPoint</Application>
  <PresentationFormat>On-screen Show (4:3)</PresentationFormat>
  <Paragraphs>62</Paragraphs>
  <Slides>18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Purity in Conscience</vt:lpstr>
      <vt:lpstr>I John 5:18</vt:lpstr>
      <vt:lpstr>2 Timothy 2:22</vt:lpstr>
      <vt:lpstr>James 4:8</vt:lpstr>
      <vt:lpstr>The Types of Consciences</vt:lpstr>
      <vt:lpstr>Acts 23:1</vt:lpstr>
      <vt:lpstr>1 Peter 3:15-16</vt:lpstr>
      <vt:lpstr>The Types of Consciences</vt:lpstr>
      <vt:lpstr>1 Timothy 3:8-9</vt:lpstr>
      <vt:lpstr>The Types of Consciences</vt:lpstr>
      <vt:lpstr>Hebrews 10:22</vt:lpstr>
      <vt:lpstr>The Types of Consciences</vt:lpstr>
      <vt:lpstr>1 Timothy 4:1-3</vt:lpstr>
      <vt:lpstr>Definition – Conscience:</vt:lpstr>
      <vt:lpstr>Conscience Alone is not Enough!</vt:lpstr>
      <vt:lpstr>Application</vt:lpstr>
      <vt:lpstr>Romans 1:20-22</vt:lpstr>
      <vt:lpstr>Conclusion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Purity in Conscience</dc:title>
  <dc:creator>Stan</dc:creator>
  <cp:lastModifiedBy>Stan</cp:lastModifiedBy>
  <cp:revision>7</cp:revision>
  <cp:lastPrinted>2013-04-14T20:27:17Z</cp:lastPrinted>
  <dcterms:created xsi:type="dcterms:W3CDTF">2013-04-14T19:27:14Z</dcterms:created>
  <dcterms:modified xsi:type="dcterms:W3CDTF">2013-04-14T20:28:32Z</dcterms:modified>
</cp:coreProperties>
</file>